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9" r:id="rId1"/>
  </p:sldMasterIdLst>
  <p:notesMasterIdLst>
    <p:notesMasterId r:id="rId17"/>
  </p:notesMasterIdLst>
  <p:handoutMasterIdLst>
    <p:handoutMasterId r:id="rId18"/>
  </p:handoutMasterIdLst>
  <p:sldIdLst>
    <p:sldId id="266" r:id="rId2"/>
    <p:sldId id="257" r:id="rId3"/>
    <p:sldId id="258" r:id="rId4"/>
    <p:sldId id="265" r:id="rId5"/>
    <p:sldId id="273" r:id="rId6"/>
    <p:sldId id="268" r:id="rId7"/>
    <p:sldId id="272" r:id="rId8"/>
    <p:sldId id="271" r:id="rId9"/>
    <p:sldId id="274" r:id="rId10"/>
    <p:sldId id="278" r:id="rId11"/>
    <p:sldId id="279" r:id="rId12"/>
    <p:sldId id="282" r:id="rId13"/>
    <p:sldId id="283" r:id="rId14"/>
    <p:sldId id="280" r:id="rId15"/>
    <p:sldId id="263"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86" y="4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09ACD4F1-B038-4CFF-BB08-B579D6A46BCE}" type="datetimeFigureOut">
              <a:rPr lang="en-US" smtClean="0"/>
              <a:t>1/18/2024</a:t>
            </a:fld>
            <a:endParaRPr lang="en-US" dirty="0"/>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571AEC2B-D7B0-4C25-8CD9-5970C5C444B3}" type="slidenum">
              <a:rPr lang="en-US" smtClean="0"/>
              <a:t>‹#›</a:t>
            </a:fld>
            <a:endParaRPr lang="en-US" dirty="0"/>
          </a:p>
        </p:txBody>
      </p:sp>
    </p:spTree>
    <p:extLst>
      <p:ext uri="{BB962C8B-B14F-4D97-AF65-F5344CB8AC3E}">
        <p14:creationId xmlns:p14="http://schemas.microsoft.com/office/powerpoint/2010/main" val="2381978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3D07EA63-8BBB-41DE-AE47-AF5A9119B1C4}" type="datetimeFigureOut">
              <a:rPr lang="en-US" smtClean="0"/>
              <a:t>1/18/2024</a:t>
            </a:fld>
            <a:endParaRPr lang="en-US" dirty="0"/>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D87FCA73-FA06-43FD-8867-4B9A25E2FAEA}" type="slidenum">
              <a:rPr lang="en-US" smtClean="0"/>
              <a:t>‹#›</a:t>
            </a:fld>
            <a:endParaRPr lang="en-US" dirty="0"/>
          </a:p>
        </p:txBody>
      </p:sp>
    </p:spTree>
    <p:extLst>
      <p:ext uri="{BB962C8B-B14F-4D97-AF65-F5344CB8AC3E}">
        <p14:creationId xmlns:p14="http://schemas.microsoft.com/office/powerpoint/2010/main" val="167599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a:t>
            </a:fld>
            <a:endParaRPr lang="en-US" dirty="0"/>
          </a:p>
        </p:txBody>
      </p:sp>
    </p:spTree>
    <p:extLst>
      <p:ext uri="{BB962C8B-B14F-4D97-AF65-F5344CB8AC3E}">
        <p14:creationId xmlns:p14="http://schemas.microsoft.com/office/powerpoint/2010/main" val="4194132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10</a:t>
            </a:fld>
            <a:endParaRPr lang="en-US" dirty="0"/>
          </a:p>
        </p:txBody>
      </p:sp>
    </p:spTree>
    <p:extLst>
      <p:ext uri="{BB962C8B-B14F-4D97-AF65-F5344CB8AC3E}">
        <p14:creationId xmlns:p14="http://schemas.microsoft.com/office/powerpoint/2010/main" val="4072399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11</a:t>
            </a:fld>
            <a:endParaRPr lang="en-US" dirty="0"/>
          </a:p>
        </p:txBody>
      </p:sp>
    </p:spTree>
    <p:extLst>
      <p:ext uri="{BB962C8B-B14F-4D97-AF65-F5344CB8AC3E}">
        <p14:creationId xmlns:p14="http://schemas.microsoft.com/office/powerpoint/2010/main" val="2704321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12</a:t>
            </a:fld>
            <a:endParaRPr lang="en-US" dirty="0"/>
          </a:p>
        </p:txBody>
      </p:sp>
    </p:spTree>
    <p:extLst>
      <p:ext uri="{BB962C8B-B14F-4D97-AF65-F5344CB8AC3E}">
        <p14:creationId xmlns:p14="http://schemas.microsoft.com/office/powerpoint/2010/main" val="3872454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13</a:t>
            </a:fld>
            <a:endParaRPr lang="en-US" dirty="0"/>
          </a:p>
        </p:txBody>
      </p:sp>
    </p:spTree>
    <p:extLst>
      <p:ext uri="{BB962C8B-B14F-4D97-AF65-F5344CB8AC3E}">
        <p14:creationId xmlns:p14="http://schemas.microsoft.com/office/powerpoint/2010/main" val="2010586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14</a:t>
            </a:fld>
            <a:endParaRPr lang="en-US" dirty="0"/>
          </a:p>
        </p:txBody>
      </p:sp>
    </p:spTree>
    <p:extLst>
      <p:ext uri="{BB962C8B-B14F-4D97-AF65-F5344CB8AC3E}">
        <p14:creationId xmlns:p14="http://schemas.microsoft.com/office/powerpoint/2010/main" val="2382702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15</a:t>
            </a:fld>
            <a:endParaRPr lang="en-US" dirty="0"/>
          </a:p>
        </p:txBody>
      </p:sp>
    </p:spTree>
    <p:extLst>
      <p:ext uri="{BB962C8B-B14F-4D97-AF65-F5344CB8AC3E}">
        <p14:creationId xmlns:p14="http://schemas.microsoft.com/office/powerpoint/2010/main" val="4000268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2</a:t>
            </a:fld>
            <a:endParaRPr lang="en-US" dirty="0"/>
          </a:p>
        </p:txBody>
      </p:sp>
    </p:spTree>
    <p:extLst>
      <p:ext uri="{BB962C8B-B14F-4D97-AF65-F5344CB8AC3E}">
        <p14:creationId xmlns:p14="http://schemas.microsoft.com/office/powerpoint/2010/main" val="3561830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7FCA73-FA06-43FD-8867-4B9A25E2FAEA}" type="slidenum">
              <a:rPr lang="en-US" smtClean="0"/>
              <a:t>3</a:t>
            </a:fld>
            <a:endParaRPr lang="en-US" dirty="0"/>
          </a:p>
        </p:txBody>
      </p:sp>
    </p:spTree>
    <p:extLst>
      <p:ext uri="{BB962C8B-B14F-4D97-AF65-F5344CB8AC3E}">
        <p14:creationId xmlns:p14="http://schemas.microsoft.com/office/powerpoint/2010/main" val="2672874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4</a:t>
            </a:fld>
            <a:endParaRPr lang="en-US" dirty="0"/>
          </a:p>
        </p:txBody>
      </p:sp>
    </p:spTree>
    <p:extLst>
      <p:ext uri="{BB962C8B-B14F-4D97-AF65-F5344CB8AC3E}">
        <p14:creationId xmlns:p14="http://schemas.microsoft.com/office/powerpoint/2010/main" val="204310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5</a:t>
            </a:fld>
            <a:endParaRPr lang="en-US" dirty="0"/>
          </a:p>
        </p:txBody>
      </p:sp>
    </p:spTree>
    <p:extLst>
      <p:ext uri="{BB962C8B-B14F-4D97-AF65-F5344CB8AC3E}">
        <p14:creationId xmlns:p14="http://schemas.microsoft.com/office/powerpoint/2010/main" val="58320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6</a:t>
            </a:fld>
            <a:endParaRPr lang="en-US" dirty="0"/>
          </a:p>
        </p:txBody>
      </p:sp>
    </p:spTree>
    <p:extLst>
      <p:ext uri="{BB962C8B-B14F-4D97-AF65-F5344CB8AC3E}">
        <p14:creationId xmlns:p14="http://schemas.microsoft.com/office/powerpoint/2010/main" val="3568320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7</a:t>
            </a:fld>
            <a:endParaRPr lang="en-US" dirty="0"/>
          </a:p>
        </p:txBody>
      </p:sp>
    </p:spTree>
    <p:extLst>
      <p:ext uri="{BB962C8B-B14F-4D97-AF65-F5344CB8AC3E}">
        <p14:creationId xmlns:p14="http://schemas.microsoft.com/office/powerpoint/2010/main" val="308891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8</a:t>
            </a:fld>
            <a:endParaRPr lang="en-US" dirty="0"/>
          </a:p>
        </p:txBody>
      </p:sp>
    </p:spTree>
    <p:extLst>
      <p:ext uri="{BB962C8B-B14F-4D97-AF65-F5344CB8AC3E}">
        <p14:creationId xmlns:p14="http://schemas.microsoft.com/office/powerpoint/2010/main" val="1227733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7FCA73-FA06-43FD-8867-4B9A25E2FAEA}" type="slidenum">
              <a:rPr lang="en-US" smtClean="0"/>
              <a:t>9</a:t>
            </a:fld>
            <a:endParaRPr lang="en-US" dirty="0"/>
          </a:p>
        </p:txBody>
      </p:sp>
    </p:spTree>
    <p:extLst>
      <p:ext uri="{BB962C8B-B14F-4D97-AF65-F5344CB8AC3E}">
        <p14:creationId xmlns:p14="http://schemas.microsoft.com/office/powerpoint/2010/main" val="183535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E4B0E4A-FAF2-4504-96C3-52D91B6BB5CF}" type="datetime1">
              <a:rPr lang="en-US" smtClean="0"/>
              <a:t>1/18/2024</a:t>
            </a:fld>
            <a:endParaRPr lang="en-US" dirty="0"/>
          </a:p>
        </p:txBody>
      </p:sp>
      <p:sp>
        <p:nvSpPr>
          <p:cNvPr id="5" name="Footer Placeholder 4"/>
          <p:cNvSpPr>
            <a:spLocks noGrp="1"/>
          </p:cNvSpPr>
          <p:nvPr>
            <p:ph type="ftr" sz="quarter" idx="11"/>
          </p:nvPr>
        </p:nvSpPr>
        <p:spPr/>
        <p:txBody>
          <a:bodyPr/>
          <a:lstStyle/>
          <a:p>
            <a:r>
              <a:rPr lang="en-US" dirty="0"/>
              <a:t>USNTS 2014</a:t>
            </a:r>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6599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0395A4-DE26-407D-9B3A-F54175AD4366}" type="datetime1">
              <a:rPr lang="en-US" smtClean="0"/>
              <a:t>1/18/2024</a:t>
            </a:fld>
            <a:endParaRPr lang="en-US" dirty="0"/>
          </a:p>
        </p:txBody>
      </p:sp>
      <p:sp>
        <p:nvSpPr>
          <p:cNvPr id="5" name="Footer Placeholder 4"/>
          <p:cNvSpPr>
            <a:spLocks noGrp="1"/>
          </p:cNvSpPr>
          <p:nvPr>
            <p:ph type="ftr" sz="quarter" idx="11"/>
          </p:nvPr>
        </p:nvSpPr>
        <p:spPr/>
        <p:txBody>
          <a:bodyPr/>
          <a:lstStyle/>
          <a:p>
            <a:r>
              <a:rPr lang="en-US" dirty="0"/>
              <a:t>USNTS 2014</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166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FCF5A7-B172-41EC-B5D6-9AE9E0A11A73}" type="datetime1">
              <a:rPr lang="en-US" smtClean="0"/>
              <a:t>1/18/2024</a:t>
            </a:fld>
            <a:endParaRPr lang="en-US" dirty="0"/>
          </a:p>
        </p:txBody>
      </p:sp>
      <p:sp>
        <p:nvSpPr>
          <p:cNvPr id="5" name="Footer Placeholder 4"/>
          <p:cNvSpPr>
            <a:spLocks noGrp="1"/>
          </p:cNvSpPr>
          <p:nvPr>
            <p:ph type="ftr" sz="quarter" idx="11"/>
          </p:nvPr>
        </p:nvSpPr>
        <p:spPr/>
        <p:txBody>
          <a:bodyPr/>
          <a:lstStyle/>
          <a:p>
            <a:r>
              <a:rPr lang="en-US" dirty="0"/>
              <a:t>USNTS 2014</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262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5DD6D0-0DF1-4C53-81E2-DFD11907F090}" type="datetime1">
              <a:rPr lang="en-US" smtClean="0"/>
              <a:t>1/18/2024</a:t>
            </a:fld>
            <a:endParaRPr lang="en-US" dirty="0"/>
          </a:p>
        </p:txBody>
      </p:sp>
      <p:sp>
        <p:nvSpPr>
          <p:cNvPr id="5" name="Footer Placeholder 4"/>
          <p:cNvSpPr>
            <a:spLocks noGrp="1"/>
          </p:cNvSpPr>
          <p:nvPr>
            <p:ph type="ftr" sz="quarter" idx="11"/>
          </p:nvPr>
        </p:nvSpPr>
        <p:spPr/>
        <p:txBody>
          <a:bodyPr/>
          <a:lstStyle/>
          <a:p>
            <a:r>
              <a:rPr lang="en-US" dirty="0"/>
              <a:t>USNTS 2014</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435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9B619-4B35-45CF-82B7-BFAABDF09DC4}" type="datetime1">
              <a:rPr lang="en-US" smtClean="0"/>
              <a:t>1/18/2024</a:t>
            </a:fld>
            <a:endParaRPr lang="en-US" dirty="0"/>
          </a:p>
        </p:txBody>
      </p:sp>
      <p:sp>
        <p:nvSpPr>
          <p:cNvPr id="5" name="Footer Placeholder 4"/>
          <p:cNvSpPr>
            <a:spLocks noGrp="1"/>
          </p:cNvSpPr>
          <p:nvPr>
            <p:ph type="ftr" sz="quarter" idx="11"/>
          </p:nvPr>
        </p:nvSpPr>
        <p:spPr/>
        <p:txBody>
          <a:bodyPr/>
          <a:lstStyle/>
          <a:p>
            <a:r>
              <a:rPr lang="en-US" dirty="0"/>
              <a:t>USNTS 2014</a:t>
            </a:r>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5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E6BB75-287D-4568-A7BC-4E042FA59C6D}" type="datetime1">
              <a:rPr lang="en-US" smtClean="0"/>
              <a:t>1/18/2024</a:t>
            </a:fld>
            <a:endParaRPr lang="en-US" dirty="0"/>
          </a:p>
        </p:txBody>
      </p:sp>
      <p:sp>
        <p:nvSpPr>
          <p:cNvPr id="6" name="Footer Placeholder 5"/>
          <p:cNvSpPr>
            <a:spLocks noGrp="1"/>
          </p:cNvSpPr>
          <p:nvPr>
            <p:ph type="ftr" sz="quarter" idx="11"/>
          </p:nvPr>
        </p:nvSpPr>
        <p:spPr/>
        <p:txBody>
          <a:bodyPr/>
          <a:lstStyle/>
          <a:p>
            <a:r>
              <a:rPr lang="en-US" dirty="0"/>
              <a:t>USNTS 2014</a:t>
            </a:r>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0608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51040F8-7F92-4CC0-9F7C-D3D4B991EE38}" type="datetime1">
              <a:rPr lang="en-US" smtClean="0"/>
              <a:t>1/18/2024</a:t>
            </a:fld>
            <a:endParaRPr lang="en-US" dirty="0"/>
          </a:p>
        </p:txBody>
      </p:sp>
      <p:sp>
        <p:nvSpPr>
          <p:cNvPr id="8" name="Footer Placeholder 7"/>
          <p:cNvSpPr>
            <a:spLocks noGrp="1"/>
          </p:cNvSpPr>
          <p:nvPr>
            <p:ph type="ftr" sz="quarter" idx="11"/>
          </p:nvPr>
        </p:nvSpPr>
        <p:spPr/>
        <p:txBody>
          <a:bodyPr/>
          <a:lstStyle/>
          <a:p>
            <a:r>
              <a:rPr lang="en-US" dirty="0"/>
              <a:t>USNTS 2014</a:t>
            </a:r>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280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C9C9D2-E022-4D79-8C2C-988DACBD4E0E}" type="datetime1">
              <a:rPr lang="en-US" smtClean="0"/>
              <a:t>1/18/2024</a:t>
            </a:fld>
            <a:endParaRPr lang="en-US" dirty="0"/>
          </a:p>
        </p:txBody>
      </p:sp>
      <p:sp>
        <p:nvSpPr>
          <p:cNvPr id="4" name="Footer Placeholder 3"/>
          <p:cNvSpPr>
            <a:spLocks noGrp="1"/>
          </p:cNvSpPr>
          <p:nvPr>
            <p:ph type="ftr" sz="quarter" idx="11"/>
          </p:nvPr>
        </p:nvSpPr>
        <p:spPr/>
        <p:txBody>
          <a:bodyPr/>
          <a:lstStyle/>
          <a:p>
            <a:r>
              <a:rPr lang="en-US" dirty="0"/>
              <a:t>USNTS 2014</a:t>
            </a:r>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735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16506-2E96-44A6-96E0-F7163E27D6C4}" type="datetime1">
              <a:rPr lang="en-US" smtClean="0"/>
              <a:t>1/18/2024</a:t>
            </a:fld>
            <a:endParaRPr lang="en-US" dirty="0"/>
          </a:p>
        </p:txBody>
      </p:sp>
      <p:sp>
        <p:nvSpPr>
          <p:cNvPr id="3" name="Footer Placeholder 2"/>
          <p:cNvSpPr>
            <a:spLocks noGrp="1"/>
          </p:cNvSpPr>
          <p:nvPr>
            <p:ph type="ftr" sz="quarter" idx="11"/>
          </p:nvPr>
        </p:nvSpPr>
        <p:spPr/>
        <p:txBody>
          <a:bodyPr/>
          <a:lstStyle/>
          <a:p>
            <a:r>
              <a:rPr lang="en-US" dirty="0"/>
              <a:t>USNTS 2014</a:t>
            </a:r>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448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3E42A2-4247-494A-8CFA-9A7510661251}" type="datetime1">
              <a:rPr lang="en-US" smtClean="0"/>
              <a:t>1/18/2024</a:t>
            </a:fld>
            <a:endParaRPr lang="en-US" dirty="0"/>
          </a:p>
        </p:txBody>
      </p:sp>
      <p:sp>
        <p:nvSpPr>
          <p:cNvPr id="6" name="Footer Placeholder 5"/>
          <p:cNvSpPr>
            <a:spLocks noGrp="1"/>
          </p:cNvSpPr>
          <p:nvPr>
            <p:ph type="ftr" sz="quarter" idx="11"/>
          </p:nvPr>
        </p:nvSpPr>
        <p:spPr/>
        <p:txBody>
          <a:bodyPr/>
          <a:lstStyle/>
          <a:p>
            <a:r>
              <a:rPr lang="en-US" dirty="0"/>
              <a:t>USNTS 2014</a:t>
            </a:r>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75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87428E-D237-42A4-B1C8-2A6AF8A4D600}" type="datetime1">
              <a:rPr lang="en-US" smtClean="0"/>
              <a:t>1/18/2024</a:t>
            </a:fld>
            <a:endParaRPr lang="en-US" dirty="0"/>
          </a:p>
        </p:txBody>
      </p:sp>
      <p:sp>
        <p:nvSpPr>
          <p:cNvPr id="6" name="Footer Placeholder 5"/>
          <p:cNvSpPr>
            <a:spLocks noGrp="1"/>
          </p:cNvSpPr>
          <p:nvPr>
            <p:ph type="ftr" sz="quarter" idx="11"/>
          </p:nvPr>
        </p:nvSpPr>
        <p:spPr/>
        <p:txBody>
          <a:bodyPr/>
          <a:lstStyle/>
          <a:p>
            <a:r>
              <a:rPr lang="en-US" dirty="0"/>
              <a:t>USNTS 2014</a:t>
            </a:r>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650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678B1-33C2-4E28-B18B-1CF6EC43DBDB}" type="datetime1">
              <a:rPr lang="en-US" smtClean="0"/>
              <a:t>1/18/2024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USNTS 2014</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840995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hyperlink" Target="mailto:ms@usntitle.com" TargetMode="External"/><Relationship Id="rId7" Type="http://schemas.openxmlformats.org/officeDocument/2006/relationships/hyperlink" Target="http://www.stewart.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usnationaltitleservices.com/" TargetMode="External"/><Relationship Id="rId5" Type="http://schemas.openxmlformats.org/officeDocument/2006/relationships/hyperlink" Target="mailto:km@usntitle.com" TargetMode="External"/><Relationship Id="rId4" Type="http://schemas.openxmlformats.org/officeDocument/2006/relationships/hyperlink" Target="mailto:mtoborg@stewart.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tewart.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038600" y="6356350"/>
            <a:ext cx="3921729" cy="365125"/>
          </a:xfrm>
        </p:spPr>
        <p:txBody>
          <a:bodyPr/>
          <a:lstStyle/>
          <a:p>
            <a:r>
              <a:rPr lang="en-US" dirty="0"/>
              <a:t>USNTS 2024</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0363" y="5043569"/>
            <a:ext cx="2835355" cy="1392950"/>
          </a:xfrm>
          <a:prstGeom prst="rect">
            <a:avLst/>
          </a:prstGeom>
        </p:spPr>
      </p:pic>
      <p:pic>
        <p:nvPicPr>
          <p:cNvPr id="3" name="Picture 2" descr="A black and white logo&#10;&#10;Description automatically generated">
            <a:extLst>
              <a:ext uri="{FF2B5EF4-FFF2-40B4-BE49-F238E27FC236}">
                <a16:creationId xmlns:a16="http://schemas.microsoft.com/office/drawing/2014/main" id="{06562999-2DBF-730A-F201-0893CBBD29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1314" y="2313940"/>
            <a:ext cx="5956300" cy="1115060"/>
          </a:xfrm>
          <a:prstGeom prst="rect">
            <a:avLst/>
          </a:prstGeom>
        </p:spPr>
      </p:pic>
    </p:spTree>
    <p:extLst>
      <p:ext uri="{BB962C8B-B14F-4D97-AF65-F5344CB8AC3E}">
        <p14:creationId xmlns:p14="http://schemas.microsoft.com/office/powerpoint/2010/main" val="566368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 Development for Apartment complex in Chicago, IL, Value $185,000,000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multiple state portfolio of Dollar General Stores, 35 locations</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Refinancing of Luxury Apartments in Chicago, IL, Value $130,000,000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Refinancing of office building in Boston, MA, Value $192,000,000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Refinancing of Chicago high-rise, Value $155,000,000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for office building in Santa Monica, CA, Value $70,000,000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 Development of 20 nationwide Daycare centers</a:t>
            </a:r>
          </a:p>
          <a:p>
            <a:pPr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Luxury Apartments in Rancho Cucamonga, CA, Value $132,300,000</a:t>
            </a:r>
          </a:p>
          <a:p>
            <a:pPr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Apartments in Phoenix, AZ, Value $120,000,000</a:t>
            </a: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for Apartments in Long Beach, CA, Value $146,000,000</a:t>
            </a:r>
          </a:p>
          <a:p>
            <a:pPr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Recent Transactions (cont’d)</a:t>
            </a:r>
          </a:p>
        </p:txBody>
      </p:sp>
    </p:spTree>
    <p:extLst>
      <p:ext uri="{BB962C8B-B14F-4D97-AF65-F5344CB8AC3E}">
        <p14:creationId xmlns:p14="http://schemas.microsoft.com/office/powerpoint/2010/main" val="367085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office buildings in Bolingbrook, IL, Value $113,900,000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Luxury Apartments in Delray Beach, FL, Value $82,750,000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Upscale Apartments in Houston, TX, Value $80,000,000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Premium Apartments in Tempe, AZ, Value $127,000,000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for Apartments in Chicago, IL, Value $107,000,000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for Luxury Apartments in Englewood, CO, Value $81,000,000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Multi-site purchase/sale transaction with Chicago Housing Authority and Chicago Public Library in Chicago, IL, Value $34,000,000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office building in San Diego, CA, Value $30,000,000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Industrial real estate complex in Salt Lake City, UT, Value $36,750,000</a:t>
            </a:r>
          </a:p>
          <a:p>
            <a:pPr marL="342900" marR="0" lvl="0" indent="-342900">
              <a:lnSpc>
                <a:spcPct val="107000"/>
              </a:lnSpc>
              <a:spcBef>
                <a:spcPts val="0"/>
              </a:spcBef>
              <a:spcAft>
                <a:spcPts val="0"/>
              </a:spcAft>
              <a:buFont typeface="Symbol" panose="05050102010706020507" pitchFamily="18" charset="2"/>
              <a:buChar char=""/>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Recent Transactions (cont’d)</a:t>
            </a:r>
          </a:p>
        </p:txBody>
      </p:sp>
    </p:spTree>
    <p:extLst>
      <p:ext uri="{BB962C8B-B14F-4D97-AF65-F5344CB8AC3E}">
        <p14:creationId xmlns:p14="http://schemas.microsoft.com/office/powerpoint/2010/main" val="3964132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building in Hamilton, OH, Value $160,000,000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Luxury Apartments in Medford, MA, Value $117,250,000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Student Housing Community in Marietta, GA, Value $86,000,000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Luxury Apartments in Chicago, IL, Value $173,000,000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Two Mixed-Use buildings in Seattle, WA, Value $700,000,000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Luxury Apartments in Dallas, TX, Value $95,000,000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Premiere office building in Dallas, TX, Value $65,000,000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Construction Loan for LA Times Square, Los Angeles, CA, Value $31,650,000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Loan policy for new construction for Mixed-Use Building, Chicago, IL, Value $44,361,045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Multi-site Medical Centers in CA, FL, MN, PA, TN, Value $84,525,000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Recent Transactions (cont’d)</a:t>
            </a:r>
          </a:p>
        </p:txBody>
      </p:sp>
    </p:spTree>
    <p:extLst>
      <p:ext uri="{BB962C8B-B14F-4D97-AF65-F5344CB8AC3E}">
        <p14:creationId xmlns:p14="http://schemas.microsoft.com/office/powerpoint/2010/main" val="749049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Purchase/Sale of Premiere Office Building in Dallas, TX, Value $65,000,000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Refinancing of Office Building in Grand Rapids, MI, Value $57,420,000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Luxury Apartments in Somerville, MA, Value $195,000,000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Loan policy for new construction of Office Building, Chicago, IL, Value $291,000,000</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Land in Arlington, VA, Value $18,000,000</a:t>
            </a:r>
          </a:p>
          <a:p>
            <a:pPr marL="342900" marR="0" lvl="0" indent="-342900">
              <a:lnSpc>
                <a:spcPct val="107000"/>
              </a:lnSpc>
              <a:spcBef>
                <a:spcPts val="0"/>
              </a:spcBef>
              <a:spcAft>
                <a:spcPts val="0"/>
              </a:spcAft>
              <a:buFont typeface="Symbol" panose="05050102010706020507" pitchFamily="18" charset="2"/>
              <a:buChar char=""/>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Owner’s Policy and Co-insurance in Seattle, WA, Value $730,000,000 </a:t>
            </a:r>
          </a:p>
          <a:p>
            <a:pPr marL="45720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Loan policy for new construction of Luxury Apartments in Atlanta, GA, Value $206,958,172</a:t>
            </a:r>
          </a:p>
          <a:p>
            <a:pPr marL="45720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Recent Transactions (cont’d)</a:t>
            </a:r>
          </a:p>
        </p:txBody>
      </p:sp>
    </p:spTree>
    <p:extLst>
      <p:ext uri="{BB962C8B-B14F-4D97-AF65-F5344CB8AC3E}">
        <p14:creationId xmlns:p14="http://schemas.microsoft.com/office/powerpoint/2010/main" val="3254987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Representative Client Profiles</a:t>
            </a:r>
          </a:p>
        </p:txBody>
      </p:sp>
      <p:graphicFrame>
        <p:nvGraphicFramePr>
          <p:cNvPr id="7" name="Table 7">
            <a:extLst>
              <a:ext uri="{FF2B5EF4-FFF2-40B4-BE49-F238E27FC236}">
                <a16:creationId xmlns:a16="http://schemas.microsoft.com/office/drawing/2014/main" id="{A3A466A9-E713-89EB-887D-9444FE8504F4}"/>
              </a:ext>
            </a:extLst>
          </p:cNvPr>
          <p:cNvGraphicFramePr>
            <a:graphicFrameLocks noGrp="1"/>
          </p:cNvGraphicFramePr>
          <p:nvPr>
            <p:extLst>
              <p:ext uri="{D42A27DB-BD31-4B8C-83A1-F6EECF244321}">
                <p14:modId xmlns:p14="http://schemas.microsoft.com/office/powerpoint/2010/main" val="229421962"/>
              </p:ext>
            </p:extLst>
          </p:nvPr>
        </p:nvGraphicFramePr>
        <p:xfrm>
          <a:off x="2032000" y="1064570"/>
          <a:ext cx="8128000" cy="2835266"/>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121664109"/>
                    </a:ext>
                  </a:extLst>
                </a:gridCol>
                <a:gridCol w="2032000">
                  <a:extLst>
                    <a:ext uri="{9D8B030D-6E8A-4147-A177-3AD203B41FA5}">
                      <a16:colId xmlns:a16="http://schemas.microsoft.com/office/drawing/2014/main" val="3693229375"/>
                    </a:ext>
                  </a:extLst>
                </a:gridCol>
                <a:gridCol w="2032000">
                  <a:extLst>
                    <a:ext uri="{9D8B030D-6E8A-4147-A177-3AD203B41FA5}">
                      <a16:colId xmlns:a16="http://schemas.microsoft.com/office/drawing/2014/main" val="2967456519"/>
                    </a:ext>
                  </a:extLst>
                </a:gridCol>
                <a:gridCol w="2032000">
                  <a:extLst>
                    <a:ext uri="{9D8B030D-6E8A-4147-A177-3AD203B41FA5}">
                      <a16:colId xmlns:a16="http://schemas.microsoft.com/office/drawing/2014/main" val="4254680943"/>
                    </a:ext>
                  </a:extLst>
                </a:gridCol>
              </a:tblGrid>
              <a:tr h="692040">
                <a:tc>
                  <a:txBody>
                    <a:bodyPr/>
                    <a:lstStyle/>
                    <a:p>
                      <a:r>
                        <a:rPr lang="en-US" sz="1600" b="0" dirty="0">
                          <a:solidFill>
                            <a:schemeClr val="tx1"/>
                          </a:solidFill>
                        </a:rPr>
                        <a:t>Brennan Investment Group</a:t>
                      </a:r>
                    </a:p>
                  </a:txBody>
                  <a:tcPr/>
                </a:tc>
                <a:tc>
                  <a:txBody>
                    <a:bodyPr/>
                    <a:lstStyle/>
                    <a:p>
                      <a:r>
                        <a:rPr lang="en-US" sz="1600" b="0" dirty="0">
                          <a:solidFill>
                            <a:schemeClr val="tx1"/>
                          </a:solidFill>
                        </a:rPr>
                        <a:t>CA Ventures</a:t>
                      </a:r>
                    </a:p>
                  </a:txBody>
                  <a:tcPr/>
                </a:tc>
                <a:tc>
                  <a:txBody>
                    <a:bodyPr/>
                    <a:lstStyle/>
                    <a:p>
                      <a:r>
                        <a:rPr lang="en-US" sz="1600" b="0" dirty="0">
                          <a:solidFill>
                            <a:schemeClr val="tx1"/>
                          </a:solidFill>
                        </a:rPr>
                        <a:t>DAC Development</a:t>
                      </a:r>
                    </a:p>
                  </a:txBody>
                  <a:tcPr/>
                </a:tc>
                <a:tc>
                  <a:txBody>
                    <a:bodyPr/>
                    <a:lstStyle/>
                    <a:p>
                      <a:r>
                        <a:rPr lang="en-US" sz="1600" b="0" dirty="0">
                          <a:solidFill>
                            <a:schemeClr val="tx1"/>
                          </a:solidFill>
                        </a:rPr>
                        <a:t>Dollar General</a:t>
                      </a:r>
                    </a:p>
                  </a:txBody>
                  <a:tcPr/>
                </a:tc>
                <a:extLst>
                  <a:ext uri="{0D108BD9-81ED-4DB2-BD59-A6C34878D82A}">
                    <a16:rowId xmlns:a16="http://schemas.microsoft.com/office/drawing/2014/main" val="870156967"/>
                  </a:ext>
                </a:extLst>
              </a:tr>
              <a:tr h="725610">
                <a:tc>
                  <a:txBody>
                    <a:bodyPr/>
                    <a:lstStyle/>
                    <a:p>
                      <a:r>
                        <a:rPr lang="en-US" sz="1600" dirty="0">
                          <a:solidFill>
                            <a:schemeClr val="tx1"/>
                          </a:solidFill>
                        </a:rPr>
                        <a:t>Evergreen Real Estate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Fifield Companies</a:t>
                      </a:r>
                    </a:p>
                    <a:p>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Habitat Company</a:t>
                      </a:r>
                    </a:p>
                    <a:p>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Heitman</a:t>
                      </a:r>
                    </a:p>
                    <a:p>
                      <a:endParaRPr lang="en-US" sz="1600" dirty="0">
                        <a:solidFill>
                          <a:schemeClr val="tx1"/>
                        </a:solidFill>
                      </a:endParaRPr>
                    </a:p>
                  </a:txBody>
                  <a:tcPr/>
                </a:tc>
                <a:extLst>
                  <a:ext uri="{0D108BD9-81ED-4DB2-BD59-A6C34878D82A}">
                    <a16:rowId xmlns:a16="http://schemas.microsoft.com/office/drawing/2014/main" val="1980553176"/>
                  </a:ext>
                </a:extLst>
              </a:tr>
              <a:tr h="838496">
                <a:tc>
                  <a:txBody>
                    <a:bodyPr/>
                    <a:lstStyle/>
                    <a:p>
                      <a:r>
                        <a:rPr lang="en-US" sz="1600" kern="1200" dirty="0">
                          <a:solidFill>
                            <a:schemeClr val="dk1"/>
                          </a:solidFill>
                          <a:effectLst/>
                          <a:latin typeface="+mn-lt"/>
                          <a:ea typeface="+mn-ea"/>
                          <a:cs typeface="+mn-cs"/>
                        </a:rPr>
                        <a:t>The John Buck Company	</a:t>
                      </a:r>
                      <a:endParaRPr lang="en-US" sz="1600" dirty="0"/>
                    </a:p>
                  </a:txBody>
                  <a:tcPr/>
                </a:tc>
                <a:tc>
                  <a:txBody>
                    <a:bodyPr/>
                    <a:lstStyle/>
                    <a:p>
                      <a:r>
                        <a:rPr lang="en-US" sz="1600" kern="1200" dirty="0">
                          <a:solidFill>
                            <a:schemeClr val="dk1"/>
                          </a:solidFill>
                          <a:effectLst/>
                          <a:latin typeface="+mn-lt"/>
                          <a:ea typeface="+mn-ea"/>
                          <a:cs typeface="+mn-cs"/>
                        </a:rPr>
                        <a:t>Magellan Development	</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McCaffery Interests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Mesirow Financial - Institutional Real Estate Direct</a:t>
                      </a:r>
                    </a:p>
                  </a:txBody>
                  <a:tcPr/>
                </a:tc>
                <a:extLst>
                  <a:ext uri="{0D108BD9-81ED-4DB2-BD59-A6C34878D82A}">
                    <a16:rowId xmlns:a16="http://schemas.microsoft.com/office/drawing/2014/main" val="779681584"/>
                  </a:ext>
                </a:extLst>
              </a:tr>
              <a:tr h="5383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Murphy Real Estate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ONNI Group</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Sterling Bay</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Waterton</a:t>
                      </a:r>
                    </a:p>
                    <a:p>
                      <a:endParaRPr lang="en-US" sz="1600" dirty="0"/>
                    </a:p>
                  </a:txBody>
                  <a:tcPr/>
                </a:tc>
                <a:extLst>
                  <a:ext uri="{0D108BD9-81ED-4DB2-BD59-A6C34878D82A}">
                    <a16:rowId xmlns:a16="http://schemas.microsoft.com/office/drawing/2014/main" val="1655618788"/>
                  </a:ext>
                </a:extLst>
              </a:tr>
            </a:tbl>
          </a:graphicData>
        </a:graphic>
      </p:graphicFrame>
    </p:spTree>
    <p:extLst>
      <p:ext uri="{BB962C8B-B14F-4D97-AF65-F5344CB8AC3E}">
        <p14:creationId xmlns:p14="http://schemas.microsoft.com/office/powerpoint/2010/main" val="1551040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48478" y="672246"/>
            <a:ext cx="11205339" cy="6185754"/>
          </a:xfrm>
        </p:spPr>
        <p:txBody>
          <a:bodyPr>
            <a:normAutofit/>
          </a:bodyPr>
          <a:lstStyle/>
          <a:p>
            <a:pPr marL="0" indent="0">
              <a:buClr>
                <a:srgbClr val="0070C0"/>
              </a:buClr>
              <a:buNone/>
            </a:pPr>
            <a:r>
              <a:rPr lang="en-US" b="1" u="sng" dirty="0">
                <a:solidFill>
                  <a:srgbClr val="0070C0"/>
                </a:solidFill>
                <a:latin typeface="+mj-lt"/>
              </a:rPr>
              <a:t>Contacts:</a:t>
            </a:r>
          </a:p>
          <a:p>
            <a:pPr marL="0" indent="0">
              <a:buClr>
                <a:srgbClr val="0070C0"/>
              </a:buClr>
              <a:buNone/>
            </a:pPr>
            <a:endParaRPr lang="en-US" sz="1600" b="1" u="sng" dirty="0">
              <a:latin typeface="+mj-lt"/>
            </a:endParaRPr>
          </a:p>
          <a:p>
            <a:pPr marL="457200" indent="-457200">
              <a:buClr>
                <a:srgbClr val="0070C0"/>
              </a:buClr>
              <a:buFont typeface="Wingdings" panose="05000000000000000000" pitchFamily="2" charset="2"/>
              <a:buChar char="§"/>
            </a:pPr>
            <a:r>
              <a:rPr lang="en-US" sz="1600" dirty="0"/>
              <a:t>Michael Segal, 312-330-6859, </a:t>
            </a:r>
            <a:r>
              <a:rPr lang="en-US" sz="1600" dirty="0">
                <a:hlinkClick r:id="rId3">
                  <a:extLst>
                    <a:ext uri="{A12FA001-AC4F-418D-AE19-62706E023703}">
                      <ahyp:hlinkClr xmlns:ahyp="http://schemas.microsoft.com/office/drawing/2018/hyperlinkcolor" val="tx"/>
                    </a:ext>
                  </a:extLst>
                </a:hlinkClick>
              </a:rPr>
              <a:t>ms@usntitle.com</a:t>
            </a:r>
            <a:endParaRPr lang="en-US" sz="1600" dirty="0"/>
          </a:p>
          <a:p>
            <a:pPr marL="457200" indent="-457200">
              <a:buClr>
                <a:srgbClr val="0070C0"/>
              </a:buClr>
              <a:buFont typeface="Wingdings" panose="05000000000000000000" pitchFamily="2" charset="2"/>
              <a:buChar char="§"/>
            </a:pPr>
            <a:r>
              <a:rPr lang="en-US" sz="1600" dirty="0"/>
              <a:t>Megan Toborg, 312-857-7202, </a:t>
            </a:r>
            <a:r>
              <a:rPr lang="en-US" sz="1600" dirty="0">
                <a:hlinkClick r:id="rId4">
                  <a:extLst>
                    <a:ext uri="{A12FA001-AC4F-418D-AE19-62706E023703}">
                      <ahyp:hlinkClr xmlns:ahyp="http://schemas.microsoft.com/office/drawing/2018/hyperlinkcolor" val="tx"/>
                    </a:ext>
                  </a:extLst>
                </a:hlinkClick>
              </a:rPr>
              <a:t>mtoborg@stewart</a:t>
            </a:r>
            <a:r>
              <a:rPr lang="en-US" sz="1600">
                <a:hlinkClick r:id="rId4">
                  <a:extLst>
                    <a:ext uri="{A12FA001-AC4F-418D-AE19-62706E023703}">
                      <ahyp:hlinkClr xmlns:ahyp="http://schemas.microsoft.com/office/drawing/2018/hyperlinkcolor" val="tx"/>
                    </a:ext>
                  </a:extLst>
                </a:hlinkClick>
              </a:rPr>
              <a:t>.com</a:t>
            </a:r>
            <a:endParaRPr lang="en-US" sz="1600" u="sng" dirty="0"/>
          </a:p>
          <a:p>
            <a:pPr marL="457200" lvl="0" indent="-457200">
              <a:buClr>
                <a:srgbClr val="0070C0"/>
              </a:buClr>
              <a:buFont typeface="Wingdings" panose="05000000000000000000" pitchFamily="2" charset="2"/>
              <a:buChar char="§"/>
            </a:pPr>
            <a:r>
              <a:rPr lang="en-US" sz="1600" dirty="0"/>
              <a:t>Michele </a:t>
            </a:r>
            <a:r>
              <a:rPr lang="en-US" sz="1600" dirty="0" err="1"/>
              <a:t>DiCanio</a:t>
            </a:r>
            <a:r>
              <a:rPr lang="en-US" sz="1600" dirty="0"/>
              <a:t>, 312-857-7212, </a:t>
            </a:r>
            <a:r>
              <a:rPr lang="en-US" sz="1600" u="sng" dirty="0"/>
              <a:t>Michele.DiCanio@Stewart.com</a:t>
            </a:r>
          </a:p>
          <a:p>
            <a:pPr marL="457200" indent="-457200">
              <a:buClr>
                <a:srgbClr val="0070C0"/>
              </a:buClr>
              <a:buFont typeface="Wingdings" panose="05000000000000000000" pitchFamily="2" charset="2"/>
              <a:buChar char="§"/>
            </a:pPr>
            <a:r>
              <a:rPr lang="en-US" sz="1600" dirty="0"/>
              <a:t>Kathy McDonough, 312-857-7226, </a:t>
            </a:r>
            <a:r>
              <a:rPr lang="en-US" sz="1600" dirty="0">
                <a:hlinkClick r:id="rId5">
                  <a:extLst>
                    <a:ext uri="{A12FA001-AC4F-418D-AE19-62706E023703}">
                      <ahyp:hlinkClr xmlns:ahyp="http://schemas.microsoft.com/office/drawing/2018/hyperlinkcolor" val="tx"/>
                    </a:ext>
                  </a:extLst>
                </a:hlinkClick>
              </a:rPr>
              <a:t>km@usntitle.com</a:t>
            </a:r>
            <a:endParaRPr lang="en-US" sz="1600" dirty="0"/>
          </a:p>
          <a:p>
            <a:pPr marL="0" indent="0">
              <a:buClr>
                <a:srgbClr val="0070C0"/>
              </a:buClr>
              <a:buNone/>
            </a:pPr>
            <a:endParaRPr lang="en-US" sz="2400" dirty="0"/>
          </a:p>
          <a:p>
            <a:pPr lvl="0">
              <a:buClr>
                <a:srgbClr val="0070C0"/>
              </a:buClr>
              <a:buFont typeface="Wingdings" panose="05000000000000000000" pitchFamily="2" charset="2"/>
              <a:buChar char="§"/>
            </a:pPr>
            <a:r>
              <a:rPr lang="en-US" sz="1600" dirty="0">
                <a:hlinkClick r:id="rId6"/>
              </a:rPr>
              <a:t>www.usnationaltitleservices.com</a:t>
            </a:r>
            <a:endParaRPr lang="en-US" sz="1600" dirty="0"/>
          </a:p>
          <a:p>
            <a:pPr lvl="0">
              <a:buClr>
                <a:srgbClr val="0070C0"/>
              </a:buClr>
              <a:buFont typeface="Wingdings" panose="05000000000000000000" pitchFamily="2" charset="2"/>
              <a:buChar char="§"/>
            </a:pPr>
            <a:r>
              <a:rPr lang="en-US" sz="1600" dirty="0">
                <a:hlinkClick r:id="rId7"/>
              </a:rPr>
              <a:t>www.stewart.com</a:t>
            </a:r>
            <a:endParaRPr lang="en-US" sz="1600" dirty="0"/>
          </a:p>
          <a:p>
            <a:pPr lvl="0">
              <a:buClr>
                <a:srgbClr val="0070C0"/>
              </a:buClr>
              <a:buFont typeface="Wingdings" panose="05000000000000000000" pitchFamily="2" charset="2"/>
              <a:buChar char="§"/>
            </a:pPr>
            <a:endParaRPr lang="en-US" dirty="0"/>
          </a:p>
        </p:txBody>
      </p:sp>
      <p:sp>
        <p:nvSpPr>
          <p:cNvPr id="4" name="Footer Placeholder 3"/>
          <p:cNvSpPr>
            <a:spLocks noGrp="1"/>
          </p:cNvSpPr>
          <p:nvPr>
            <p:ph type="ftr" sz="quarter" idx="11"/>
          </p:nvPr>
        </p:nvSpPr>
        <p:spPr>
          <a:xfrm>
            <a:off x="3739492" y="5779680"/>
            <a:ext cx="4411577" cy="365125"/>
          </a:xfrm>
        </p:spPr>
        <p:txBody>
          <a:bodyPr/>
          <a:lstStyle/>
          <a:p>
            <a:pPr algn="r"/>
            <a:r>
              <a:rPr lang="en-US" sz="1600" dirty="0">
                <a:solidFill>
                  <a:schemeClr val="tx1"/>
                </a:solidFill>
              </a:rPr>
              <a:t>10 S. Riverside Plaza, Suite 1450, Chicago, IL 60606</a:t>
            </a:r>
          </a:p>
        </p:txBody>
      </p:sp>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489273" y="5038928"/>
            <a:ext cx="3702727" cy="1819072"/>
          </a:xfrm>
          <a:prstGeom prst="rect">
            <a:avLst/>
          </a:prstGeom>
        </p:spPr>
      </p:pic>
    </p:spTree>
    <p:extLst>
      <p:ext uri="{BB962C8B-B14F-4D97-AF65-F5344CB8AC3E}">
        <p14:creationId xmlns:p14="http://schemas.microsoft.com/office/powerpoint/2010/main" val="104392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9509" y="0"/>
            <a:ext cx="10846138" cy="670364"/>
          </a:xfrm>
        </p:spPr>
        <p:txBody>
          <a:bodyPr>
            <a:normAutofit/>
          </a:bodyPr>
          <a:lstStyle/>
          <a:p>
            <a:pPr algn="ctr"/>
            <a:r>
              <a:rPr lang="en-US" sz="3200" b="1" dirty="0">
                <a:solidFill>
                  <a:srgbClr val="0070C0"/>
                </a:solidFill>
              </a:rPr>
              <a:t>Background of Stewart Title and U.S. National Title Services</a:t>
            </a:r>
          </a:p>
        </p:txBody>
      </p:sp>
      <p:sp>
        <p:nvSpPr>
          <p:cNvPr id="3" name="Content Placeholder 2"/>
          <p:cNvSpPr>
            <a:spLocks noGrp="1"/>
          </p:cNvSpPr>
          <p:nvPr>
            <p:ph idx="1"/>
          </p:nvPr>
        </p:nvSpPr>
        <p:spPr>
          <a:xfrm>
            <a:off x="579508" y="670364"/>
            <a:ext cx="10984012" cy="5594078"/>
          </a:xfrm>
        </p:spPr>
        <p:txBody>
          <a:bodyPr>
            <a:normAutofit fontScale="62500" lnSpcReduction="20000"/>
          </a:bodyPr>
          <a:lstStyle/>
          <a:p>
            <a:pPr marL="457200" lvl="0" indent="-457200">
              <a:buClr>
                <a:srgbClr val="0070C0"/>
              </a:buClr>
              <a:buFont typeface="Wingdings" panose="05000000000000000000" pitchFamily="2" charset="2"/>
              <a:buChar char="§"/>
            </a:pPr>
            <a:r>
              <a:rPr lang="en-US" sz="2300" dirty="0"/>
              <a:t>Stewart Title with U.S. National Title Services with its strategic partnership focuses on large-scale commercial and multi-state transactions. </a:t>
            </a:r>
          </a:p>
          <a:p>
            <a:pPr marL="457200" lvl="0" indent="-457200">
              <a:buClr>
                <a:srgbClr val="0070C0"/>
              </a:buClr>
              <a:buFont typeface="Wingdings" panose="05000000000000000000" pitchFamily="2" charset="2"/>
              <a:buChar char="§"/>
            </a:pPr>
            <a:endParaRPr lang="en-US" sz="2300" dirty="0"/>
          </a:p>
          <a:p>
            <a:pPr marL="457200" lvl="0" indent="-457200">
              <a:buClr>
                <a:srgbClr val="0070C0"/>
              </a:buClr>
              <a:buFont typeface="Wingdings" panose="05000000000000000000" pitchFamily="2" charset="2"/>
              <a:buChar char="§"/>
            </a:pPr>
            <a:r>
              <a:rPr lang="en-US" sz="2300" dirty="0"/>
              <a:t>Stewart Title has been in business since 1893 and has 6,000 employees in a national and international network.  Stewart Title has the same financial rating as Chicago Title &amp; Trust. </a:t>
            </a:r>
            <a:r>
              <a:rPr lang="en-US" sz="2300" u="sng" dirty="0">
                <a:hlinkClick r:id="rId3"/>
              </a:rPr>
              <a:t>www.stewart.com</a:t>
            </a:r>
            <a:endParaRPr lang="en-US" sz="2300" u="sng" dirty="0"/>
          </a:p>
          <a:p>
            <a:pPr marL="457200" lvl="0" indent="-457200">
              <a:buClr>
                <a:srgbClr val="0070C0"/>
              </a:buClr>
              <a:buFont typeface="Wingdings" panose="05000000000000000000" pitchFamily="2" charset="2"/>
              <a:buChar char="§"/>
            </a:pPr>
            <a:endParaRPr lang="en-US" sz="2300" u="sng" dirty="0"/>
          </a:p>
          <a:p>
            <a:pPr marL="457200" indent="-457200">
              <a:buClr>
                <a:srgbClr val="0070C0"/>
              </a:buClr>
              <a:buFont typeface="Wingdings" panose="05000000000000000000" pitchFamily="2" charset="2"/>
              <a:buChar char="§"/>
            </a:pPr>
            <a:r>
              <a:rPr lang="en-US" sz="2300" dirty="0"/>
              <a:t>Clients title commitments and policies are issued under Stewart Title and all underwriting, escrow transactions, and closings are direct with Stewart Title. Both the underwriting and escrow services are handled by one designated closing specialist.</a:t>
            </a:r>
          </a:p>
          <a:p>
            <a:pPr marL="457200" indent="-457200">
              <a:buClr>
                <a:srgbClr val="0070C0"/>
              </a:buClr>
              <a:buFont typeface="Wingdings" panose="05000000000000000000" pitchFamily="2" charset="2"/>
              <a:buChar char="§"/>
            </a:pPr>
            <a:endParaRPr lang="en-US" sz="2300" dirty="0"/>
          </a:p>
          <a:p>
            <a:pPr marL="457200" indent="-457200">
              <a:buClr>
                <a:srgbClr val="0070C0"/>
              </a:buClr>
              <a:buFont typeface="Wingdings" panose="05000000000000000000" pitchFamily="2" charset="2"/>
              <a:buChar char="§"/>
            </a:pPr>
            <a:r>
              <a:rPr lang="en-US" sz="2300" dirty="0"/>
              <a:t>Out-of-state transactions and closings can take place in the Chicago office or as designated by client. All escrow transactions are directly controlled by Stewart Title and fully integrated with Wells Fargo Bank. </a:t>
            </a:r>
          </a:p>
          <a:p>
            <a:pPr marL="457200" indent="-457200">
              <a:buClr>
                <a:srgbClr val="0070C0"/>
              </a:buClr>
              <a:buFont typeface="Wingdings" panose="05000000000000000000" pitchFamily="2" charset="2"/>
              <a:buChar char="§"/>
            </a:pPr>
            <a:endParaRPr lang="en-US" sz="2300" dirty="0"/>
          </a:p>
          <a:p>
            <a:pPr marL="457200" lvl="0" indent="-457200">
              <a:buClr>
                <a:srgbClr val="0070C0"/>
              </a:buClr>
              <a:buFont typeface="Wingdings" panose="05000000000000000000" pitchFamily="2" charset="2"/>
              <a:buChar char="§"/>
            </a:pPr>
            <a:r>
              <a:rPr lang="en-US" sz="2300" dirty="0"/>
              <a:t>Clients of U.S. National Title Services receive not only the personal attention and flexibility, but in addition, have direct access to decision makers on a local basis and providing the benefits and resources of one of the nation’s largest title underwriters.</a:t>
            </a:r>
          </a:p>
          <a:p>
            <a:pPr marL="457200" lvl="0" indent="-457200">
              <a:buClr>
                <a:srgbClr val="0070C0"/>
              </a:buClr>
              <a:buFont typeface="Wingdings" panose="05000000000000000000" pitchFamily="2" charset="2"/>
              <a:buChar char="§"/>
            </a:pPr>
            <a:endParaRPr lang="en-US" sz="2300" dirty="0"/>
          </a:p>
          <a:p>
            <a:pPr marL="461963" indent="-461963">
              <a:buClr>
                <a:srgbClr val="0070C0"/>
              </a:buClr>
              <a:buFont typeface="Wingdings" panose="05000000000000000000" pitchFamily="2" charset="2"/>
              <a:buChar char="§"/>
            </a:pPr>
            <a:r>
              <a:rPr lang="en-US" sz="2300" dirty="0"/>
              <a:t>Stewart Title has a major strategic partnership commitment with U.S. National Title Services to develop and increase market share from the Chicagoland real estate development and legal community.  Stewart's new dynamic leadership has assembled experienced title professionals to execute their strategic partnership and commitment with U.S. National Title Services. </a:t>
            </a:r>
          </a:p>
          <a:p>
            <a:pPr marL="461963" indent="-461963">
              <a:buClr>
                <a:srgbClr val="0070C0"/>
              </a:buClr>
              <a:buFont typeface="Wingdings" panose="05000000000000000000" pitchFamily="2" charset="2"/>
              <a:buChar char="§"/>
            </a:pPr>
            <a:endParaRPr lang="en-US" sz="2300" dirty="0"/>
          </a:p>
          <a:p>
            <a:pPr marL="461963" indent="-461963">
              <a:buClr>
                <a:srgbClr val="0070C0"/>
              </a:buClr>
              <a:buFont typeface="Wingdings" panose="05000000000000000000" pitchFamily="2" charset="2"/>
              <a:buChar char="§"/>
            </a:pPr>
            <a:r>
              <a:rPr lang="en-US" sz="2300" dirty="0"/>
              <a:t>Our office has provided title services for Heitman, The John Buck Company, Fifield, Mesirow Institutional Real Estate, Waterton, and Walmart and work closely with the major real estate law firms that represent these clients and their other clients. </a:t>
            </a:r>
          </a:p>
          <a:p>
            <a:pPr marL="461963" indent="-461963">
              <a:buClr>
                <a:srgbClr val="0070C0"/>
              </a:buClr>
              <a:buFont typeface="Wingdings" panose="05000000000000000000" pitchFamily="2" charset="2"/>
              <a:buChar char="§"/>
            </a:pPr>
            <a:endParaRPr lang="en-US" sz="2300" dirty="0"/>
          </a:p>
          <a:p>
            <a:pPr marL="461963" indent="-461963">
              <a:buClr>
                <a:srgbClr val="0070C0"/>
              </a:buClr>
              <a:buFont typeface="Wingdings" panose="05000000000000000000" pitchFamily="2" charset="2"/>
              <a:buChar char="§"/>
            </a:pPr>
            <a:r>
              <a:rPr lang="en-US" sz="2300" dirty="0"/>
              <a:t>We have an extensive and clientele base of developers, lenders, and boutique and national real estate law firm practices. See attached Representative Client Profiles.</a:t>
            </a:r>
            <a:endParaRPr lang="en-US" sz="2200" dirty="0"/>
          </a:p>
          <a:p>
            <a:pPr marL="519113" indent="-519113">
              <a:buClr>
                <a:srgbClr val="0070C0"/>
              </a:buClr>
              <a:buFont typeface="Wingdings" panose="05000000000000000000" pitchFamily="2" charset="2"/>
              <a:buChar char="§"/>
            </a:pPr>
            <a:endParaRPr lang="en-US" sz="2200" dirty="0"/>
          </a:p>
          <a:p>
            <a:pPr marL="519113" indent="-519113">
              <a:buClr>
                <a:srgbClr val="0070C0"/>
              </a:buClr>
              <a:buFont typeface="Wingdings" panose="05000000000000000000" pitchFamily="2" charset="2"/>
              <a:buChar char="§"/>
            </a:pPr>
            <a:endParaRPr lang="en-US" sz="2200" dirty="0"/>
          </a:p>
          <a:p>
            <a:pPr marL="0" indent="0">
              <a:buNone/>
            </a:pPr>
            <a:endParaRPr lang="en-US" dirty="0"/>
          </a:p>
        </p:txBody>
      </p:sp>
    </p:spTree>
    <p:extLst>
      <p:ext uri="{BB962C8B-B14F-4D97-AF65-F5344CB8AC3E}">
        <p14:creationId xmlns:p14="http://schemas.microsoft.com/office/powerpoint/2010/main" val="760543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83421" y="766354"/>
            <a:ext cx="10969013" cy="6091645"/>
          </a:xfrm>
        </p:spPr>
        <p:txBody>
          <a:bodyPr>
            <a:noAutofit/>
          </a:bodyPr>
          <a:lstStyle/>
          <a:p>
            <a:pPr marL="457200" indent="-457200">
              <a:buClr>
                <a:srgbClr val="0070C0"/>
              </a:buClr>
              <a:buFont typeface="Wingdings" panose="05000000000000000000" pitchFamily="2" charset="2"/>
              <a:buChar char="§"/>
            </a:pPr>
            <a:r>
              <a:rPr lang="en-US" sz="1600" dirty="0"/>
              <a:t>U.S. National Title Services and Stewart are committed to develop and build a strategic relationship that is unique within the title services industry. A strategic relationship that recognizes the trust and confidence of past performance of its clients on an individualized basis. </a:t>
            </a:r>
          </a:p>
          <a:p>
            <a:pPr marL="457200" indent="-457200">
              <a:buClr>
                <a:srgbClr val="0070C0"/>
              </a:buClr>
              <a:buFont typeface="Wingdings" panose="05000000000000000000" pitchFamily="2" charset="2"/>
              <a:buChar char="§"/>
            </a:pPr>
            <a:endParaRPr lang="en-US" sz="1600" dirty="0"/>
          </a:p>
          <a:p>
            <a:pPr marL="457200" lvl="0" indent="-457200">
              <a:buClr>
                <a:srgbClr val="0070C0"/>
              </a:buClr>
              <a:buFont typeface="Wingdings" panose="05000000000000000000" pitchFamily="2" charset="2"/>
              <a:buChar char="§"/>
            </a:pPr>
            <a:r>
              <a:rPr lang="en-US" sz="1600" dirty="0"/>
              <a:t>Stewart and U.S. National Title Services’ complex underwriting decisions are decided on a local office level avoiding delays as to home office approval. This enables our core commitment to provide an immediate response or to find a solution, for all types of transactions.</a:t>
            </a:r>
          </a:p>
          <a:p>
            <a:pPr marL="457200" lvl="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In many instances, title insurance services are considered a commodity, especially in Illinois, where the rates are extremely competitive. However, there are times when unique or unexpected issues come about and time sensitive solutions are required and the value of a relationship and personal interaction with decision-makers provide a difference in the results in the representation to clients.</a:t>
            </a:r>
          </a:p>
          <a:p>
            <a:pPr marL="0" indent="0">
              <a:buNone/>
            </a:pPr>
            <a:endParaRPr lang="en-US" sz="1600" dirty="0"/>
          </a:p>
          <a:p>
            <a:pPr marL="457200" lvl="0" indent="-457200">
              <a:buClr>
                <a:srgbClr val="0070C0"/>
              </a:buClr>
              <a:buFont typeface="Wingdings" panose="05000000000000000000" pitchFamily="2" charset="2"/>
              <a:buChar char="§"/>
            </a:pPr>
            <a:r>
              <a:rPr lang="en-US" sz="1600" dirty="0"/>
              <a:t>The Chicago office is a national accounts office having full and immediate authority including manuscript indemnities, policy contracts, and mechanics liens underwriting.</a:t>
            </a:r>
          </a:p>
          <a:p>
            <a:pPr marL="457200" lvl="0" indent="-457200">
              <a:buClr>
                <a:srgbClr val="0070C0"/>
              </a:buClr>
              <a:buFont typeface="Wingdings" panose="05000000000000000000" pitchFamily="2" charset="2"/>
              <a:buChar char="§"/>
            </a:pPr>
            <a:endParaRPr lang="en-US" sz="1600" dirty="0"/>
          </a:p>
          <a:p>
            <a:pPr marL="457200" lvl="0" indent="-457200">
              <a:buClr>
                <a:srgbClr val="0070C0"/>
              </a:buClr>
              <a:buFont typeface="Wingdings" panose="05000000000000000000" pitchFamily="2" charset="2"/>
              <a:buChar char="§"/>
            </a:pPr>
            <a:r>
              <a:rPr lang="en-US" sz="1600" dirty="0"/>
              <a:t>Clients have one dedicated integrated team in dealing with all technical matters and avoiding the multiple underwriting approvals and multiple parties to deal with.</a:t>
            </a:r>
          </a:p>
          <a:p>
            <a:pPr marL="457200" lvl="0" indent="-457200">
              <a:buClr>
                <a:srgbClr val="0070C0"/>
              </a:buClr>
              <a:buFont typeface="Wingdings" panose="05000000000000000000" pitchFamily="2" charset="2"/>
              <a:buChar char="§"/>
            </a:pPr>
            <a:endParaRPr lang="en-US" sz="1600" dirty="0"/>
          </a:p>
          <a:p>
            <a:pPr marL="457200" lvl="0" indent="-457200">
              <a:buClr>
                <a:srgbClr val="0070C0"/>
              </a:buClr>
              <a:buFont typeface="Wingdings" panose="05000000000000000000" pitchFamily="2" charset="2"/>
              <a:buChar char="§"/>
            </a:pPr>
            <a:endParaRPr lang="en-US" sz="1800" dirty="0"/>
          </a:p>
        </p:txBody>
      </p:sp>
    </p:spTree>
    <p:extLst>
      <p:ext uri="{BB962C8B-B14F-4D97-AF65-F5344CB8AC3E}">
        <p14:creationId xmlns:p14="http://schemas.microsoft.com/office/powerpoint/2010/main" val="217263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649" y="660633"/>
            <a:ext cx="10842701" cy="5536733"/>
          </a:xfrm>
        </p:spPr>
        <p:txBody>
          <a:bodyPr>
            <a:normAutofit/>
          </a:bodyPr>
          <a:lstStyle/>
          <a:p>
            <a:pPr marL="457200" indent="-457200">
              <a:buClr>
                <a:srgbClr val="0070C0"/>
              </a:buClr>
              <a:buFont typeface="Wingdings" panose="05000000000000000000" pitchFamily="2" charset="2"/>
              <a:buChar char="§"/>
            </a:pPr>
            <a:r>
              <a:rPr lang="en-US" sz="1600" dirty="0"/>
              <a:t>We work proactively to ensure full coordination of timelines and integration of accounting with all parties for a smooth, seamless closing transaction. Our specialists organize the document workflow and accounting for the closings that are unique to each finance organization. In coordination the closing, we understand the sensitive timelines of these lending institutions and how to work within their unilateral requirements.</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Some states have regulated or filed rates and we attempt to work within the state regulations but look to deliver the most competitive premiums.</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U.S. National Title Services with Stewart provides specialized electronic resources that reduce the review and analysis for attorney efficiency and record document communication. It offers technology for every aspect of underwriting and tracking process resulting in effective time management as to record documentation and retention. </a:t>
            </a:r>
          </a:p>
          <a:p>
            <a:pPr marL="457200" indent="-457200">
              <a:buClr>
                <a:srgbClr val="0070C0"/>
              </a:buClr>
              <a:buFont typeface="Wingdings" panose="05000000000000000000" pitchFamily="2" charset="2"/>
              <a:buChar char="§"/>
            </a:pPr>
            <a:endParaRPr lang="en-US" sz="1600" dirty="0"/>
          </a:p>
          <a:p>
            <a:pPr marL="461963" indent="-461963">
              <a:buClr>
                <a:srgbClr val="0070C0"/>
              </a:buClr>
              <a:buFont typeface="Wingdings" panose="05000000000000000000" pitchFamily="2" charset="2"/>
              <a:buChar char="§"/>
            </a:pPr>
            <a:r>
              <a:rPr lang="en-US" sz="1600" dirty="0"/>
              <a:t>Our historical and market knowledge as to the understanding of the reputations and personalities beyond the documents allow us to push forward and step in and expedite various issues that enhance the process when the circumstances present itself.</a:t>
            </a:r>
          </a:p>
          <a:p>
            <a:pPr marL="461963" indent="-461963">
              <a:buClr>
                <a:srgbClr val="0070C0"/>
              </a:buClr>
              <a:buFont typeface="Wingdings" panose="05000000000000000000" pitchFamily="2" charset="2"/>
              <a:buChar char="§"/>
            </a:pPr>
            <a:endParaRPr lang="en-US" sz="1600" dirty="0"/>
          </a:p>
          <a:p>
            <a:pPr marL="461963" indent="-461963">
              <a:buClr>
                <a:srgbClr val="0070C0"/>
              </a:buClr>
              <a:buFont typeface="Wingdings" panose="05000000000000000000" pitchFamily="2" charset="2"/>
              <a:buChar char="§"/>
            </a:pPr>
            <a:r>
              <a:rPr lang="en-US" sz="1600" dirty="0"/>
              <a:t>Business philosophy avoids miscellaneous charges such as update fees, later date fees and services and are recognized as national and multiple transaction status to reduce escrow and closing fees.</a:t>
            </a:r>
          </a:p>
          <a:p>
            <a:pPr marL="457200" lvl="0" indent="-457200">
              <a:buClr>
                <a:srgbClr val="0070C0"/>
              </a:buClr>
              <a:buFont typeface="Wingdings" panose="05000000000000000000" pitchFamily="2" charset="2"/>
              <a:buChar char="§"/>
            </a:pPr>
            <a:endParaRPr lang="en-US" sz="1800" dirty="0"/>
          </a:p>
          <a:p>
            <a:pPr marL="457200" lvl="0" indent="-457200">
              <a:buClr>
                <a:srgbClr val="0070C0"/>
              </a:buClr>
              <a:buFont typeface="Wingdings" panose="05000000000000000000" pitchFamily="2" charset="2"/>
              <a:buChar char="§"/>
            </a:pPr>
            <a:endParaRPr lang="en-US" sz="1800" dirty="0"/>
          </a:p>
        </p:txBody>
      </p:sp>
    </p:spTree>
    <p:extLst>
      <p:ext uri="{BB962C8B-B14F-4D97-AF65-F5344CB8AC3E}">
        <p14:creationId xmlns:p14="http://schemas.microsoft.com/office/powerpoint/2010/main" val="3862583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470" y="258612"/>
            <a:ext cx="10842701" cy="5536733"/>
          </a:xfrm>
        </p:spPr>
        <p:txBody>
          <a:bodyPr>
            <a:normAutofit/>
          </a:bodyPr>
          <a:lstStyle/>
          <a:p>
            <a:pPr marL="0" indent="0" algn="ctr">
              <a:buClr>
                <a:srgbClr val="0070C0"/>
              </a:buClr>
              <a:buNone/>
            </a:pPr>
            <a:r>
              <a:rPr lang="en-US" sz="3200" b="1" dirty="0">
                <a:solidFill>
                  <a:srgbClr val="0070C0"/>
                </a:solidFill>
                <a:latin typeface="+mj-lt"/>
              </a:rPr>
              <a:t>Institutional Real Estate</a:t>
            </a:r>
            <a:endParaRPr lang="en-US" sz="1600" dirty="0"/>
          </a:p>
          <a:p>
            <a:pPr marL="457200" indent="-457200">
              <a:buClr>
                <a:srgbClr val="0070C0"/>
              </a:buClr>
              <a:buFont typeface="Wingdings" panose="05000000000000000000" pitchFamily="2" charset="2"/>
              <a:buChar char="§"/>
            </a:pPr>
            <a:r>
              <a:rPr lang="en-US" sz="1600" dirty="0"/>
              <a:t>We have a specialized segment within the Stewart Chicago office for nationwide institutional real estate title transactions and all underwriting and policies are directly handled and administered by Stewart and Stewart’s policies and documents.</a:t>
            </a:r>
          </a:p>
          <a:p>
            <a:pPr marL="0" indent="0">
              <a:buClr>
                <a:srgbClr val="0070C0"/>
              </a:buClr>
              <a:buNone/>
            </a:pPr>
            <a:r>
              <a:rPr lang="en-US" sz="1600" dirty="0"/>
              <a:t> </a:t>
            </a:r>
          </a:p>
          <a:p>
            <a:pPr marL="457200" indent="-457200">
              <a:buClr>
                <a:srgbClr val="0070C0"/>
              </a:buClr>
              <a:buFont typeface="Wingdings" panose="05000000000000000000" pitchFamily="2" charset="2"/>
              <a:buChar char="§"/>
            </a:pPr>
            <a:r>
              <a:rPr lang="en-US" sz="1600" dirty="0"/>
              <a:t>One of our business strategies is understanding institutional real estate investors who look at multiple projects in Due Diligence especially as to the different state’s issues which play a relevant part in the analysis.</a:t>
            </a:r>
          </a:p>
          <a:p>
            <a:pPr marL="0" indent="0">
              <a:buClr>
                <a:srgbClr val="0070C0"/>
              </a:buClr>
              <a:buNone/>
            </a:pPr>
            <a:r>
              <a:rPr lang="en-US" sz="1600" dirty="0"/>
              <a:t> </a:t>
            </a:r>
          </a:p>
          <a:p>
            <a:pPr marL="457200" indent="-457200">
              <a:buClr>
                <a:srgbClr val="0070C0"/>
              </a:buClr>
              <a:buFont typeface="Wingdings" panose="05000000000000000000" pitchFamily="2" charset="2"/>
              <a:buChar char="§"/>
            </a:pPr>
            <a:r>
              <a:rPr lang="en-US" sz="1600" dirty="0"/>
              <a:t>Additionally, we control our underwriting out of our office which allows the tracking and priority as opposed to other offices that may not be connected with the original transaction.</a:t>
            </a:r>
          </a:p>
          <a:p>
            <a:pPr marL="457200" lvl="0" indent="-457200">
              <a:buClr>
                <a:srgbClr val="0070C0"/>
              </a:buClr>
              <a:buFont typeface="Wingdings" panose="05000000000000000000" pitchFamily="2" charset="2"/>
              <a:buChar char="§"/>
            </a:pPr>
            <a:endParaRPr lang="en-US" sz="1800" dirty="0"/>
          </a:p>
          <a:p>
            <a:pPr marL="457200" lvl="0" indent="-457200">
              <a:buClr>
                <a:srgbClr val="0070C0"/>
              </a:buClr>
              <a:buFont typeface="Wingdings" panose="05000000000000000000" pitchFamily="2" charset="2"/>
              <a:buChar char="§"/>
            </a:pPr>
            <a:endParaRPr lang="en-US" sz="1800" dirty="0"/>
          </a:p>
        </p:txBody>
      </p:sp>
    </p:spTree>
    <p:extLst>
      <p:ext uri="{BB962C8B-B14F-4D97-AF65-F5344CB8AC3E}">
        <p14:creationId xmlns:p14="http://schemas.microsoft.com/office/powerpoint/2010/main" val="261517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921134"/>
          </a:xfrm>
        </p:spPr>
        <p:txBody>
          <a:bodyPr>
            <a:noAutofit/>
          </a:bodyPr>
          <a:lstStyle/>
          <a:p>
            <a:pPr marL="688975" lvl="0" indent="-285750">
              <a:buClr>
                <a:srgbClr val="0070C0"/>
              </a:buClr>
              <a:buFont typeface="Wingdings" panose="05000000000000000000" pitchFamily="2" charset="2"/>
              <a:buChar char="§"/>
            </a:pPr>
            <a:r>
              <a:rPr lang="en-US" sz="1600" dirty="0"/>
              <a:t>We were able to resolve an underwriting issue for our client who was not able to obtain title from an alley vacation for the City’s ordinance had not been passed. The client had to open a construction loan and would lose its commitment unless the title policy covered the total property including the proposed alley vacation. We were able to provide a solution that allowed the client to open the construction loan within the time sensitive construction loan requirements for a full title commitment. </a:t>
            </a:r>
          </a:p>
          <a:p>
            <a:pPr marL="688975" lvl="0" indent="-285750">
              <a:buClr>
                <a:srgbClr val="0070C0"/>
              </a:buClr>
              <a:buFont typeface="Wingdings" panose="05000000000000000000" pitchFamily="2" charset="2"/>
              <a:buChar char="§"/>
            </a:pPr>
            <a:endParaRPr lang="en-US" sz="800" dirty="0"/>
          </a:p>
          <a:p>
            <a:pPr marL="688975" lvl="0" indent="-285750">
              <a:buClr>
                <a:srgbClr val="0070C0"/>
              </a:buClr>
              <a:buFont typeface="Wingdings" panose="05000000000000000000" pitchFamily="2" charset="2"/>
              <a:buChar char="§"/>
            </a:pPr>
            <a:r>
              <a:rPr lang="en-US" sz="1600" dirty="0"/>
              <a:t>Our client was rejected in connection with a UCC policy in the middle of a closing where we were not the underwriter, we were able to substitute Stewart Title’s UCC policy within 24 hours which allowed the closing to schedule on time.</a:t>
            </a:r>
          </a:p>
          <a:p>
            <a:pPr marL="688975" lvl="0" indent="-285750">
              <a:buClr>
                <a:srgbClr val="0070C0"/>
              </a:buClr>
              <a:buFont typeface="Wingdings" panose="05000000000000000000" pitchFamily="2" charset="2"/>
              <a:buChar char="§"/>
            </a:pPr>
            <a:endParaRPr lang="en-US" sz="1200" dirty="0"/>
          </a:p>
          <a:p>
            <a:pPr marL="688975" lvl="0" indent="-285750">
              <a:buClr>
                <a:srgbClr val="0070C0"/>
              </a:buClr>
              <a:buFont typeface="Wingdings" panose="05000000000000000000" pitchFamily="2" charset="2"/>
              <a:buChar char="§"/>
            </a:pPr>
            <a:r>
              <a:rPr lang="en-US" sz="1600" dirty="0"/>
              <a:t>Stewart was working on a large construction project that had a hard deadline for closing.  One of the items our client needed was a partial release of the existing mortgage.  The existing lender required a date down to their policy in order to provide the release, but due to a recent subdivision and other recordings, the underwriter was taking too long to deliver and was causing a delay.  Overnight we were able to issue a “piggyback” endorsement to their existing loan policy so closing could move ahead as scheduled.</a:t>
            </a:r>
          </a:p>
          <a:p>
            <a:pPr marL="688975" lvl="0" indent="-285750">
              <a:buClr>
                <a:srgbClr val="0070C0"/>
              </a:buClr>
              <a:buFont typeface="Wingdings" panose="05000000000000000000" pitchFamily="2" charset="2"/>
              <a:buChar char="§"/>
            </a:pPr>
            <a:endParaRPr lang="en-US" sz="800" dirty="0"/>
          </a:p>
          <a:p>
            <a:pPr marL="688975" lvl="0" indent="-285750">
              <a:buClr>
                <a:srgbClr val="0070C0"/>
              </a:buClr>
              <a:buFont typeface="Wingdings" panose="05000000000000000000" pitchFamily="2" charset="2"/>
              <a:buChar char="§"/>
            </a:pPr>
            <a:r>
              <a:rPr lang="en-US" sz="1600" dirty="0"/>
              <a:t>We work with multiple counsels to structure a strategy. The transaction was structured as a ground lease to the developer who in turn will own and build the project, then convey/sublease air-rights parcels.  In so doing, the initial ground lease is not subject to transfer tax, nor is a later sublease, as IL statutes subject only assignments of lease to real estate transfer tax.  Furthermore, the IL Plat Act does not apply to leasehold property so the resultant “vertical subdivision” may be developed without first having to submit a subdivision plat for departmental approvals and recording.</a:t>
            </a:r>
          </a:p>
          <a:p>
            <a:pPr marL="688975" lvl="0" indent="-285750">
              <a:buClr>
                <a:srgbClr val="0070C0"/>
              </a:buClr>
              <a:buFont typeface="Wingdings" panose="05000000000000000000" pitchFamily="2" charset="2"/>
              <a:buChar char="§"/>
            </a:pPr>
            <a:endParaRPr lang="en-US" sz="800" dirty="0"/>
          </a:p>
          <a:p>
            <a:pPr marL="403225" lvl="0" indent="0">
              <a:buClr>
                <a:srgbClr val="0070C0"/>
              </a:buClr>
              <a:buNone/>
            </a:pPr>
            <a:endParaRPr lang="en-US" sz="1600" dirty="0"/>
          </a:p>
          <a:p>
            <a:pPr marL="688975" lvl="0" indent="-28575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0" lvl="0" indent="0">
              <a:buClr>
                <a:srgbClr val="0070C0"/>
              </a:buClr>
              <a:buNone/>
            </a:pPr>
            <a:endParaRPr lang="en-US" sz="1800" dirty="0"/>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Unique Underwriting Solutions</a:t>
            </a:r>
          </a:p>
        </p:txBody>
      </p:sp>
    </p:spTree>
    <p:extLst>
      <p:ext uri="{BB962C8B-B14F-4D97-AF65-F5344CB8AC3E}">
        <p14:creationId xmlns:p14="http://schemas.microsoft.com/office/powerpoint/2010/main" val="1202842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688975" indent="-285750">
              <a:buClr>
                <a:srgbClr val="0070C0"/>
              </a:buClr>
              <a:buFont typeface="Wingdings" panose="05000000000000000000" pitchFamily="2" charset="2"/>
              <a:buChar char="§"/>
            </a:pPr>
            <a:r>
              <a:rPr lang="en-US" sz="1600" dirty="0"/>
              <a:t>Our client, a nationwide institutional property holder entered into a contract to purchase an apartment complex in Washington, D.C., the properties jurisdiction was subject to the Tenant Opportunity to Purchase Act (TOPA).  TOPA was designed to protect affordable housing by giving renters the right to purchase if the property goes up for sale. We worked with our client to understand the process and guidance as to the compliance of the local statute with particular concern as to how to eliminate any potential renters to exploit errors in compliance in order to hold up the sale and proceed with a title commitment for purchase.</a:t>
            </a:r>
          </a:p>
          <a:p>
            <a:pPr marL="688975" indent="-285750">
              <a:buClr>
                <a:srgbClr val="0070C0"/>
              </a:buClr>
              <a:buFont typeface="Wingdings" panose="05000000000000000000" pitchFamily="2" charset="2"/>
              <a:buChar char="§"/>
            </a:pPr>
            <a:r>
              <a:rPr lang="en-US" sz="1600" dirty="0"/>
              <a:t>Our office handled a Chicago purchase and construction loan transaction that involved the transfer of development rights from an adjacent property owner to our proposed insured.  In so doing, we were able to insure, as a separate parcel in Schedule A, the development rights for additional dwelling units and floor area ratio, and to insure in an ALTA 3.0 Endorsement against loss or damage if the land was not classified as a Planned Development designating a maximum number of dwelling units to include those enumerated within the transferred development rights.</a:t>
            </a:r>
          </a:p>
          <a:p>
            <a:pPr marL="688975" indent="-285750">
              <a:buClr>
                <a:srgbClr val="0070C0"/>
              </a:buClr>
              <a:buFont typeface="Wingdings" panose="05000000000000000000" pitchFamily="2" charset="2"/>
              <a:buChar char="§"/>
            </a:pPr>
            <a:r>
              <a:rPr lang="en-US" sz="1600" dirty="0"/>
              <a:t>We’ve insured multi-state, large, single family homes portfolios and provide a simplistic and unique approach to premium cost and administration of acquisition, financing, and title needs.</a:t>
            </a:r>
          </a:p>
          <a:p>
            <a:pPr marL="688975" lvl="0" indent="-285750">
              <a:buClr>
                <a:srgbClr val="0070C0"/>
              </a:buClr>
              <a:buFont typeface="Wingdings" panose="05000000000000000000" pitchFamily="2" charset="2"/>
              <a:buChar char="§"/>
            </a:pPr>
            <a:endParaRPr lang="en-US" sz="1600" dirty="0"/>
          </a:p>
          <a:p>
            <a:pPr marL="688975" lvl="0" indent="-28575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0" lvl="0" indent="0">
              <a:buClr>
                <a:srgbClr val="0070C0"/>
              </a:buClr>
              <a:buNone/>
            </a:pPr>
            <a:endParaRPr lang="en-US" sz="1800" dirty="0"/>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Unique Underwriting Solutions (cont’d)</a:t>
            </a:r>
          </a:p>
        </p:txBody>
      </p:sp>
    </p:spTree>
    <p:extLst>
      <p:ext uri="{BB962C8B-B14F-4D97-AF65-F5344CB8AC3E}">
        <p14:creationId xmlns:p14="http://schemas.microsoft.com/office/powerpoint/2010/main" val="225671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457200" indent="-457200">
              <a:buClr>
                <a:srgbClr val="0070C0"/>
              </a:buClr>
              <a:buFont typeface="Wingdings" panose="05000000000000000000" pitchFamily="2" charset="2"/>
              <a:buChar char="§"/>
            </a:pPr>
            <a:r>
              <a:rPr lang="en-US" sz="1600" dirty="0"/>
              <a:t>Construction escrows are administered and controlled by Chicago national office. Each project has a service communication planned commitment as to timelines and document flow. Escrow processing includes Individualized progress reports including, before each draw the client will receive escrow progressing email informing them of any recordings new to the property as well as the Project Trial Balance report, Held Items report, outstanding waivers, and pending payments report.</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We understand the role in working with the financial joint venture partners to become an intermediary point of contact for all parties involved in the project.</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Out-of-state projects will be administered and controlled in the Chicago national office and disbursements prepared and sent to the local office; or disbursements will be drawn to subcontractors and then sent to general contractors to collect waivers. Our commitment is a maximum 24-hour turnaround time for funded disbursements or communication responses.</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We develop direct relationships and service commitments with major developers as well as general contractors and subcontractors. They both work diligently with all parties to examine the draw documents and disburse funds timely to maintain contractor relationships. </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r>
              <a:rPr lang="en-US" sz="1600" dirty="0"/>
              <a:t>Our escrow management team works proactively as an intermediary between your contractor and lender.  A team-based approach is assembled with the ownership, contractors, and lenders coordination. </a:t>
            </a:r>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457200" indent="-457200">
              <a:buClr>
                <a:srgbClr val="0070C0"/>
              </a:buClr>
              <a:buFont typeface="Wingdings" panose="05000000000000000000" pitchFamily="2" charset="2"/>
              <a:buChar char="§"/>
            </a:pPr>
            <a:endParaRPr lang="en-US" sz="1600" dirty="0"/>
          </a:p>
          <a:p>
            <a:pPr marL="0" lvl="0" indent="0">
              <a:buClr>
                <a:srgbClr val="0070C0"/>
              </a:buClr>
              <a:buNone/>
            </a:pPr>
            <a:endParaRPr lang="en-US" sz="1800" dirty="0"/>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Construction Escrow Specialties Department</a:t>
            </a:r>
          </a:p>
        </p:txBody>
      </p:sp>
    </p:spTree>
    <p:extLst>
      <p:ext uri="{BB962C8B-B14F-4D97-AF65-F5344CB8AC3E}">
        <p14:creationId xmlns:p14="http://schemas.microsoft.com/office/powerpoint/2010/main" val="328785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19" y="748937"/>
            <a:ext cx="10842701" cy="5536733"/>
          </a:xfrm>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multi-location Southwest residential developments, Value $725,000,000</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office building in San Francisco, CA, Value $325,000,000</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office building in Boston, MA, Value $441,000,000</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for Entertainment complex in Portsmouth, VA, Value $365,000,000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office building in Denver, CO, Value $245,000,000.00</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Luxury Apartments in Rancho Cucamonga, CA, Value $227,000,000</a:t>
            </a:r>
          </a:p>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Refinancing of Luxury Apartments in CA, Value $110,000,000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Construction loan + Mezzanine financing for apartment/hotel tower in Chicago, IL, Value $174,500,000</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22 Multi-site transportation holding sites, Value $96,000,000</a:t>
            </a:r>
          </a:p>
          <a:p>
            <a:pPr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Purchase/Sale of Luxury Apartments in Boynton Beach, FL, Value $135,000,000</a:t>
            </a:r>
          </a:p>
          <a:p>
            <a:pPr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415864" y="0"/>
            <a:ext cx="10966239" cy="766354"/>
          </a:xfrm>
        </p:spPr>
        <p:txBody>
          <a:bodyPr>
            <a:normAutofit/>
          </a:bodyPr>
          <a:lstStyle/>
          <a:p>
            <a:pPr algn="ctr"/>
            <a:r>
              <a:rPr lang="en-US" sz="3200" b="1" dirty="0">
                <a:solidFill>
                  <a:srgbClr val="0070C0"/>
                </a:solidFill>
              </a:rPr>
              <a:t>Recent Transactions</a:t>
            </a:r>
          </a:p>
        </p:txBody>
      </p:sp>
    </p:spTree>
    <p:extLst>
      <p:ext uri="{BB962C8B-B14F-4D97-AF65-F5344CB8AC3E}">
        <p14:creationId xmlns:p14="http://schemas.microsoft.com/office/powerpoint/2010/main" val="1454612845"/>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2868</TotalTime>
  <Words>2481</Words>
  <Application>Microsoft Office PowerPoint</Application>
  <PresentationFormat>Widescreen</PresentationFormat>
  <Paragraphs>208</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Wingdings</vt:lpstr>
      <vt:lpstr>Office Theme</vt:lpstr>
      <vt:lpstr>PowerPoint Presentation</vt:lpstr>
      <vt:lpstr>Background of Stewart Title and U.S. National Title Services</vt:lpstr>
      <vt:lpstr>PowerPoint Presentation</vt:lpstr>
      <vt:lpstr>PowerPoint Presentation</vt:lpstr>
      <vt:lpstr>PowerPoint Presentation</vt:lpstr>
      <vt:lpstr>Unique Underwriting Solutions</vt:lpstr>
      <vt:lpstr>Unique Underwriting Solutions (cont’d)</vt:lpstr>
      <vt:lpstr>Construction Escrow Specialties Department</vt:lpstr>
      <vt:lpstr>Recent Transactions</vt:lpstr>
      <vt:lpstr>Recent Transactions (cont’d)</vt:lpstr>
      <vt:lpstr>Recent Transactions (cont’d)</vt:lpstr>
      <vt:lpstr>Recent Transactions (cont’d)</vt:lpstr>
      <vt:lpstr>Recent Transactions (cont’d)</vt:lpstr>
      <vt:lpstr>Representative Client Profiles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National Title Services, LLC</dc:title>
  <dc:creator>kmcdonough</dc:creator>
  <cp:lastModifiedBy>Kathy McDonough</cp:lastModifiedBy>
  <cp:revision>225</cp:revision>
  <cp:lastPrinted>2024-01-18T16:53:41Z</cp:lastPrinted>
  <dcterms:created xsi:type="dcterms:W3CDTF">2014-03-03T15:57:33Z</dcterms:created>
  <dcterms:modified xsi:type="dcterms:W3CDTF">2024-01-18T16:53:44Z</dcterms:modified>
</cp:coreProperties>
</file>